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8"/>
  </p:handoutMasterIdLst>
  <p:sldIdLst>
    <p:sldId id="256" r:id="rId2"/>
    <p:sldId id="258" r:id="rId3"/>
    <p:sldId id="261" r:id="rId4"/>
    <p:sldId id="270" r:id="rId5"/>
    <p:sldId id="291" r:id="rId6"/>
    <p:sldId id="262" r:id="rId7"/>
    <p:sldId id="266" r:id="rId8"/>
    <p:sldId id="259" r:id="rId9"/>
    <p:sldId id="279" r:id="rId10"/>
    <p:sldId id="275" r:id="rId11"/>
    <p:sldId id="274" r:id="rId12"/>
    <p:sldId id="289" r:id="rId13"/>
    <p:sldId id="273" r:id="rId14"/>
    <p:sldId id="272" r:id="rId15"/>
    <p:sldId id="283" r:id="rId16"/>
    <p:sldId id="290" r:id="rId17"/>
  </p:sldIdLst>
  <p:sldSz cx="9144000" cy="6858000" type="screen4x3"/>
  <p:notesSz cx="9601200" cy="7315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04" userDrawn="1">
          <p15:clr>
            <a:srgbClr val="A4A3A4"/>
          </p15:clr>
        </p15:guide>
        <p15:guide id="2" pos="302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0033CC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8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-894" y="-84"/>
      </p:cViewPr>
      <p:guideLst>
        <p:guide orient="horz" pos="2304"/>
        <p:guide pos="302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160520" cy="365760"/>
          </a:xfrm>
          <a:prstGeom prst="rect">
            <a:avLst/>
          </a:prstGeom>
        </p:spPr>
        <p:txBody>
          <a:bodyPr vert="horz" lIns="97045" tIns="48523" rIns="97045" bIns="48523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438458" y="1"/>
            <a:ext cx="4160520" cy="365760"/>
          </a:xfrm>
          <a:prstGeom prst="rect">
            <a:avLst/>
          </a:prstGeom>
        </p:spPr>
        <p:txBody>
          <a:bodyPr vert="horz" lIns="97045" tIns="48523" rIns="97045" bIns="48523" rtlCol="0"/>
          <a:lstStyle>
            <a:lvl1pPr algn="r">
              <a:defRPr sz="1300"/>
            </a:lvl1pPr>
          </a:lstStyle>
          <a:p>
            <a:fld id="{A3FC712B-AD67-452F-98C2-850E84D7A899}" type="datetimeFigureOut">
              <a:rPr lang="en-US" smtClean="0"/>
              <a:pPr/>
              <a:t>8/29/2018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948171"/>
            <a:ext cx="4160520" cy="365760"/>
          </a:xfrm>
          <a:prstGeom prst="rect">
            <a:avLst/>
          </a:prstGeom>
        </p:spPr>
        <p:txBody>
          <a:bodyPr vert="horz" lIns="97045" tIns="48523" rIns="97045" bIns="48523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438458" y="6948171"/>
            <a:ext cx="4160520" cy="365760"/>
          </a:xfrm>
          <a:prstGeom prst="rect">
            <a:avLst/>
          </a:prstGeom>
        </p:spPr>
        <p:txBody>
          <a:bodyPr vert="horz" lIns="97045" tIns="48523" rIns="97045" bIns="48523" rtlCol="0" anchor="b"/>
          <a:lstStyle>
            <a:lvl1pPr algn="r">
              <a:defRPr sz="1300"/>
            </a:lvl1pPr>
          </a:lstStyle>
          <a:p>
            <a:fld id="{04429E8C-04F1-4DED-A5B6-8B05A2DE04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1019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648200"/>
            <a:ext cx="7772400" cy="857250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595938"/>
            <a:ext cx="6400800" cy="609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3055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30555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3055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AE99DAF-41AA-4FC8-BFAF-C13134DFE49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7980A1-D2B9-4FBB-9A62-FEAEC77C51E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344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312867-4189-4AB3-8426-C99D74EEE63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210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B7B41D-BF31-4D79-8ADA-440F84E74DC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229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755E33-94C1-4809-A459-A8B3F088AEA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298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B1A72A-6F6C-42B6-A79B-9483E9FD174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136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66D8A2-846B-41C7-8ECD-70AD29C8ED7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017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3069A8-E30A-46BD-ACE6-EDCE31DD40B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481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B6A3D2-7306-46B7-BFB4-044B83D9610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704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98578E-F706-488C-835C-B8AE966C53A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832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09B1CC-F02E-40F4-86D9-758D5F76B3E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534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6172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41698BF-CA26-4224-A74D-8989403CDD2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4724400"/>
            <a:ext cx="7772400" cy="857250"/>
          </a:xfrm>
        </p:spPr>
        <p:txBody>
          <a:bodyPr/>
          <a:lstStyle/>
          <a:p>
            <a:r>
              <a:rPr lang="en-US" sz="5400" dirty="0" smtClean="0">
                <a:solidFill>
                  <a:schemeClr val="bg1"/>
                </a:solidFill>
                <a:latin typeface="Comic Sans MS" pitchFamily="66" charset="0"/>
              </a:rPr>
              <a:t>Second</a:t>
            </a:r>
            <a:r>
              <a:rPr lang="en-US" sz="5400" dirty="0" smtClean="0">
                <a:latin typeface="Comic Sans MS" pitchFamily="66" charset="0"/>
              </a:rPr>
              <a:t> </a:t>
            </a:r>
            <a:r>
              <a:rPr lang="en-US" sz="5400" dirty="0" smtClean="0">
                <a:solidFill>
                  <a:schemeClr val="bg1"/>
                </a:solidFill>
                <a:latin typeface="Comic Sans MS" pitchFamily="66" charset="0"/>
              </a:rPr>
              <a:t>Grade</a:t>
            </a:r>
            <a:endParaRPr lang="en-US" sz="54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5562600"/>
            <a:ext cx="6400800" cy="609600"/>
          </a:xfrm>
        </p:spPr>
        <p:txBody>
          <a:bodyPr/>
          <a:lstStyle/>
          <a:p>
            <a:r>
              <a:rPr lang="en-US" sz="3600" dirty="0" smtClean="0">
                <a:solidFill>
                  <a:schemeClr val="bg1"/>
                </a:solidFill>
                <a:latin typeface="Comic Sans MS" pitchFamily="66" charset="0"/>
              </a:rPr>
              <a:t>Heathrow Elementary School</a:t>
            </a:r>
            <a:endParaRPr lang="en-US" sz="36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76600" y="6096000"/>
            <a:ext cx="2895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2018-2019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5173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457200"/>
            <a:ext cx="5171303" cy="762000"/>
          </a:xfrm>
        </p:spPr>
        <p:txBody>
          <a:bodyPr/>
          <a:lstStyle/>
          <a:p>
            <a:pPr algn="ctr"/>
            <a:r>
              <a:rPr lang="en-US" sz="7200" dirty="0" smtClean="0"/>
              <a:t>Cafeteria</a:t>
            </a:r>
            <a:endParaRPr lang="en-US" sz="7200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915400" cy="5257800"/>
          </a:xfrm>
        </p:spPr>
        <p:txBody>
          <a:bodyPr/>
          <a:lstStyle/>
          <a:p>
            <a:r>
              <a:rPr lang="en-US" sz="2000" dirty="0" smtClean="0">
                <a:latin typeface="+mj-lt"/>
              </a:rPr>
              <a:t>Lunch menu will NOT be passed out at school. Please go to </a:t>
            </a:r>
            <a:r>
              <a:rPr lang="en-US" sz="2000" b="1" dirty="0" smtClean="0">
                <a:latin typeface="+mj-lt"/>
              </a:rPr>
              <a:t>www.scps.k12.fl.us</a:t>
            </a:r>
            <a:r>
              <a:rPr lang="en-US" sz="2000" dirty="0" smtClean="0">
                <a:latin typeface="+mj-lt"/>
              </a:rPr>
              <a:t> to access menu. </a:t>
            </a:r>
          </a:p>
          <a:p>
            <a:r>
              <a:rPr lang="en-US" sz="2000" dirty="0" smtClean="0"/>
              <a:t>New </a:t>
            </a:r>
            <a:r>
              <a:rPr lang="en-US" sz="2000" dirty="0"/>
              <a:t>Pricing</a:t>
            </a:r>
            <a:r>
              <a:rPr lang="en-US" sz="2000" dirty="0" smtClean="0"/>
              <a:t>: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>Breakfast: (</a:t>
            </a:r>
            <a:r>
              <a:rPr lang="en-US" sz="2000" dirty="0"/>
              <a:t>Breakfast is free for both reduced and free lunch students.)</a:t>
            </a:r>
          </a:p>
          <a:p>
            <a:pPr lvl="2"/>
            <a:r>
              <a:rPr lang="en-US" sz="1400" dirty="0" smtClean="0"/>
              <a:t>$</a:t>
            </a:r>
            <a:r>
              <a:rPr lang="en-US" sz="1400" dirty="0"/>
              <a:t>1.75 student</a:t>
            </a:r>
          </a:p>
          <a:p>
            <a:pPr lvl="2"/>
            <a:r>
              <a:rPr lang="en-US" sz="1400" dirty="0"/>
              <a:t>$2.00 </a:t>
            </a:r>
            <a:r>
              <a:rPr lang="en-US" sz="1400" dirty="0" smtClean="0"/>
              <a:t>adult</a:t>
            </a:r>
          </a:p>
          <a:p>
            <a:r>
              <a:rPr lang="en-US" sz="2000" dirty="0"/>
              <a:t>Lunch</a:t>
            </a:r>
            <a:r>
              <a:rPr lang="en-US" sz="2000" dirty="0" smtClean="0"/>
              <a:t>:</a:t>
            </a:r>
            <a:endParaRPr lang="en-US" sz="2000" dirty="0"/>
          </a:p>
          <a:p>
            <a:pPr lvl="2"/>
            <a:r>
              <a:rPr lang="en-US" sz="1400" dirty="0"/>
              <a:t>$2.50 students</a:t>
            </a:r>
          </a:p>
          <a:p>
            <a:pPr lvl="2"/>
            <a:r>
              <a:rPr lang="en-US" sz="1400" dirty="0"/>
              <a:t>$0.40 reduced lunch students</a:t>
            </a:r>
          </a:p>
          <a:p>
            <a:pPr lvl="2"/>
            <a:r>
              <a:rPr lang="en-US" sz="1400" dirty="0"/>
              <a:t>$3.25 adults (this is not a change</a:t>
            </a:r>
            <a:r>
              <a:rPr lang="en-US" sz="1400" dirty="0" smtClean="0"/>
              <a:t>)</a:t>
            </a:r>
            <a:endParaRPr lang="en-US" sz="1400" dirty="0"/>
          </a:p>
          <a:p>
            <a:pPr eaLnBrk="1" hangingPunct="1">
              <a:buFontTx/>
              <a:buNone/>
              <a:defRPr/>
            </a:pPr>
            <a:r>
              <a:rPr lang="en-US" sz="2000" dirty="0" smtClean="0">
                <a:latin typeface="+mj-lt"/>
              </a:rPr>
              <a:t>You are welcome to come to school to eat lunch with your child at the picnic tables on </a:t>
            </a:r>
            <a:r>
              <a:rPr lang="en-US" sz="2000" b="1" u="sng" dirty="0" smtClean="0">
                <a:latin typeface="+mj-lt"/>
              </a:rPr>
              <a:t>Wednesdays</a:t>
            </a:r>
            <a:r>
              <a:rPr lang="en-US" sz="2000" u="sng" dirty="0" smtClean="0">
                <a:latin typeface="+mj-lt"/>
              </a:rPr>
              <a:t> </a:t>
            </a:r>
            <a:r>
              <a:rPr lang="en-US" sz="2000" b="1" u="sng" dirty="0" smtClean="0">
                <a:latin typeface="+mj-lt"/>
              </a:rPr>
              <a:t>only</a:t>
            </a:r>
            <a:r>
              <a:rPr lang="en-US" sz="2000" dirty="0" smtClean="0">
                <a:latin typeface="+mj-lt"/>
              </a:rPr>
              <a:t>.</a:t>
            </a:r>
          </a:p>
          <a:p>
            <a:pPr eaLnBrk="1" hangingPunct="1">
              <a:defRPr/>
            </a:pPr>
            <a:r>
              <a:rPr lang="en-US" sz="2000" dirty="0" smtClean="0">
                <a:latin typeface="+mj-lt"/>
              </a:rPr>
              <a:t>Due to the limited number of seats in the lunch room, the picnic area has been designated for your convenience.</a:t>
            </a:r>
          </a:p>
          <a:p>
            <a:pPr eaLnBrk="1" hangingPunct="1">
              <a:defRPr/>
            </a:pPr>
            <a:r>
              <a:rPr lang="en-US" sz="2000" dirty="0" smtClean="0">
                <a:latin typeface="+mj-lt"/>
              </a:rPr>
              <a:t>Please check the weather before you come!</a:t>
            </a:r>
          </a:p>
          <a:p>
            <a:pPr eaLnBrk="1" hangingPunct="1">
              <a:defRPr/>
            </a:pPr>
            <a:r>
              <a:rPr lang="en-US" sz="2000" dirty="0" smtClean="0">
                <a:latin typeface="+mj-lt"/>
              </a:rPr>
              <a:t>You may only eat with your child.  </a:t>
            </a:r>
            <a:r>
              <a:rPr lang="en-US" sz="2000" b="1" dirty="0" smtClean="0">
                <a:latin typeface="+mj-lt"/>
              </a:rPr>
              <a:t>No siblings allowed.</a:t>
            </a:r>
            <a:endParaRPr lang="en-US" sz="2000" b="1" dirty="0" smtClean="0">
              <a:latin typeface="+mj-lt"/>
              <a:sym typeface="Wingdings" pitchFamily="2" charset="2"/>
            </a:endParaRPr>
          </a:p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41589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52400" y="304800"/>
            <a:ext cx="6172200" cy="1143000"/>
          </a:xfrm>
        </p:spPr>
        <p:txBody>
          <a:bodyPr/>
          <a:lstStyle/>
          <a:p>
            <a:pPr algn="ctr" eaLnBrk="1" hangingPunct="1"/>
            <a:r>
              <a:rPr lang="en-US" sz="7200" dirty="0" smtClean="0"/>
              <a:t>Birthdays!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1981200"/>
            <a:ext cx="8229600" cy="42672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>
                <a:latin typeface="+mj-lt"/>
              </a:rPr>
              <a:t>You are welcome to send in a treat for your child’s birthday.</a:t>
            </a:r>
          </a:p>
          <a:p>
            <a:pPr eaLnBrk="1" hangingPunct="1">
              <a:defRPr/>
            </a:pPr>
            <a:r>
              <a:rPr lang="en-US" sz="2800" dirty="0" smtClean="0">
                <a:latin typeface="+mj-lt"/>
              </a:rPr>
              <a:t>PLEASE send </a:t>
            </a:r>
            <a:r>
              <a:rPr lang="en-US" sz="2800" b="1" dirty="0" smtClean="0">
                <a:latin typeface="+mj-lt"/>
              </a:rPr>
              <a:t>individual treats </a:t>
            </a:r>
            <a:r>
              <a:rPr lang="en-US" sz="2800" dirty="0" smtClean="0">
                <a:latin typeface="+mj-lt"/>
              </a:rPr>
              <a:t>(cupcakes, cookies or brownies)(No Cakes/Cookie Cakes)</a:t>
            </a:r>
          </a:p>
          <a:p>
            <a:pPr eaLnBrk="1" hangingPunct="1">
              <a:defRPr/>
            </a:pPr>
            <a:r>
              <a:rPr lang="en-US" sz="2800" dirty="0" smtClean="0">
                <a:latin typeface="+mj-lt"/>
              </a:rPr>
              <a:t>LIKE ITEMS (ALL chocolate or ALL vanilla)</a:t>
            </a:r>
          </a:p>
          <a:p>
            <a:pPr eaLnBrk="1" hangingPunct="1">
              <a:defRPr/>
            </a:pPr>
            <a:r>
              <a:rPr lang="en-US" sz="2800" dirty="0" smtClean="0">
                <a:latin typeface="+mj-lt"/>
              </a:rPr>
              <a:t>NO goody bags or drinks </a:t>
            </a:r>
          </a:p>
          <a:p>
            <a:pPr eaLnBrk="1" hangingPunct="1">
              <a:defRPr/>
            </a:pPr>
            <a:r>
              <a:rPr lang="en-US" sz="2800" dirty="0" smtClean="0">
                <a:latin typeface="+mj-lt"/>
              </a:rPr>
              <a:t>Discuss the date you would like to send in the treats ahead of time with your child’s teacher.  (</a:t>
            </a:r>
            <a:r>
              <a:rPr lang="en-US" sz="2800" u="sng" dirty="0" smtClean="0">
                <a:latin typeface="+mj-lt"/>
              </a:rPr>
              <a:t>Many students have food allergies</a:t>
            </a:r>
            <a:r>
              <a:rPr lang="en-US" sz="2800" dirty="0" smtClean="0">
                <a:latin typeface="+mj-lt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264558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52400" y="304800"/>
            <a:ext cx="6172200" cy="1143000"/>
          </a:xfrm>
        </p:spPr>
        <p:txBody>
          <a:bodyPr/>
          <a:lstStyle/>
          <a:p>
            <a:pPr algn="ctr" eaLnBrk="1" hangingPunct="1"/>
            <a:r>
              <a:rPr lang="en-US" sz="7200" dirty="0" smtClean="0"/>
              <a:t>Snack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1905000"/>
            <a:ext cx="8229600" cy="42672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2800" dirty="0"/>
              <a:t>Many students have food allergies.</a:t>
            </a:r>
          </a:p>
          <a:p>
            <a:pPr>
              <a:spcBef>
                <a:spcPct val="50000"/>
              </a:spcBef>
            </a:pPr>
            <a:r>
              <a:rPr lang="en-US" altLang="en-US" sz="2800" dirty="0" smtClean="0">
                <a:latin typeface="+mj-lt"/>
              </a:rPr>
              <a:t>Please </a:t>
            </a:r>
            <a:r>
              <a:rPr lang="en-US" altLang="en-US" sz="2800" dirty="0">
                <a:latin typeface="+mj-lt"/>
              </a:rPr>
              <a:t>provide a healthy snack for your child daily. </a:t>
            </a:r>
            <a:r>
              <a:rPr lang="en-US" altLang="en-US" sz="2800" dirty="0" smtClean="0">
                <a:latin typeface="+mj-lt"/>
              </a:rPr>
              <a:t>It should be consumed within 10 minutes. </a:t>
            </a:r>
            <a:endParaRPr lang="en-US" altLang="en-US" sz="2800" dirty="0">
              <a:latin typeface="+mj-lt"/>
            </a:endParaRPr>
          </a:p>
          <a:p>
            <a:pPr>
              <a:spcBef>
                <a:spcPct val="50000"/>
              </a:spcBef>
            </a:pPr>
            <a:r>
              <a:rPr lang="en-US" altLang="en-US" sz="2800" dirty="0" smtClean="0">
                <a:latin typeface="+mj-lt"/>
              </a:rPr>
              <a:t>We </a:t>
            </a:r>
            <a:r>
              <a:rPr lang="en-US" altLang="en-US" sz="2800" dirty="0">
                <a:latin typeface="+mj-lt"/>
              </a:rPr>
              <a:t>have </a:t>
            </a:r>
            <a:r>
              <a:rPr lang="en-US" altLang="en-US" sz="2800" dirty="0" smtClean="0">
                <a:latin typeface="+mj-lt"/>
              </a:rPr>
              <a:t>snack at 9:15 daily.</a:t>
            </a:r>
          </a:p>
          <a:p>
            <a:pPr>
              <a:spcBef>
                <a:spcPct val="50000"/>
              </a:spcBef>
            </a:pPr>
            <a:r>
              <a:rPr lang="en-US" altLang="en-US" sz="2800" dirty="0" smtClean="0">
                <a:latin typeface="+mj-lt"/>
              </a:rPr>
              <a:t>If you would like to send in a class snack, check with your student(s) teacher for allergies in the class. </a:t>
            </a:r>
            <a:endParaRPr lang="en-US" altLang="en-US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95306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6172200" cy="1143000"/>
          </a:xfrm>
        </p:spPr>
        <p:txBody>
          <a:bodyPr/>
          <a:lstStyle/>
          <a:p>
            <a:pPr algn="ctr" eaLnBrk="1" hangingPunct="1"/>
            <a:r>
              <a:rPr lang="en-US" sz="3600" dirty="0" smtClean="0"/>
              <a:t>Parties and Classroom </a:t>
            </a:r>
            <a:br>
              <a:rPr lang="en-US" sz="3600" dirty="0" smtClean="0"/>
            </a:br>
            <a:r>
              <a:rPr lang="en-US" sz="3600" dirty="0" smtClean="0"/>
              <a:t>Drop-off Celebrations</a:t>
            </a:r>
          </a:p>
        </p:txBody>
      </p:sp>
      <p:sp>
        <p:nvSpPr>
          <p:cNvPr id="5" name="Content Placeholder 3"/>
          <p:cNvSpPr>
            <a:spLocks noGrp="1"/>
          </p:cNvSpPr>
          <p:nvPr>
            <p:ph idx="1"/>
          </p:nvPr>
        </p:nvSpPr>
        <p:spPr>
          <a:xfrm>
            <a:off x="228600" y="2166552"/>
            <a:ext cx="4038600" cy="4525963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sz="2800" dirty="0" smtClean="0">
                <a:latin typeface="+mj-lt"/>
              </a:rPr>
              <a:t>     </a:t>
            </a:r>
            <a:r>
              <a:rPr lang="en-US" sz="2800" u="sng" dirty="0" smtClean="0">
                <a:latin typeface="+mj-lt"/>
              </a:rPr>
              <a:t>“Official” Parties</a:t>
            </a:r>
          </a:p>
          <a:p>
            <a:pPr eaLnBrk="1" hangingPunct="1">
              <a:defRPr/>
            </a:pPr>
            <a:r>
              <a:rPr lang="en-US" sz="2800" dirty="0" smtClean="0">
                <a:latin typeface="+mj-lt"/>
              </a:rPr>
              <a:t>Room Parents will help teacher to organize these events</a:t>
            </a:r>
          </a:p>
          <a:p>
            <a:pPr eaLnBrk="1" hangingPunct="1">
              <a:defRPr/>
            </a:pPr>
            <a:r>
              <a:rPr lang="en-US" sz="2800" dirty="0" smtClean="0">
                <a:latin typeface="+mj-lt"/>
              </a:rPr>
              <a:t>Dividends might be needed for some parties</a:t>
            </a:r>
          </a:p>
          <a:p>
            <a:pPr eaLnBrk="1" hangingPunct="1">
              <a:defRPr/>
            </a:pPr>
            <a:r>
              <a:rPr lang="en-US" sz="2800" dirty="0" smtClean="0">
                <a:latin typeface="+mj-lt"/>
              </a:rPr>
              <a:t>Winter Party</a:t>
            </a:r>
          </a:p>
          <a:p>
            <a:pPr eaLnBrk="1" hangingPunct="1">
              <a:defRPr/>
            </a:pPr>
            <a:r>
              <a:rPr lang="en-US" sz="2800" dirty="0" smtClean="0">
                <a:latin typeface="+mj-lt"/>
              </a:rPr>
              <a:t>End of the Year Party</a:t>
            </a:r>
          </a:p>
          <a:p>
            <a:pPr eaLnBrk="1" hangingPunct="1">
              <a:defRPr/>
            </a:pPr>
            <a:endParaRPr lang="en-US" sz="2400" dirty="0" smtClean="0"/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4572000" y="2166552"/>
            <a:ext cx="4038600" cy="4158049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>
              <a:buFontTx/>
              <a:buNone/>
              <a:defRPr/>
            </a:pPr>
            <a:r>
              <a:rPr lang="en-US" sz="2800" u="sng" dirty="0" smtClean="0">
                <a:latin typeface="+mj-lt"/>
              </a:rPr>
              <a:t>Classroom Celebrations</a:t>
            </a:r>
          </a:p>
          <a:p>
            <a:pPr>
              <a:defRPr/>
            </a:pPr>
            <a:r>
              <a:rPr lang="en-US" sz="2800" dirty="0" smtClean="0">
                <a:latin typeface="+mj-lt"/>
              </a:rPr>
              <a:t>No Dividends are needed</a:t>
            </a:r>
          </a:p>
          <a:p>
            <a:pPr>
              <a:defRPr/>
            </a:pPr>
            <a:r>
              <a:rPr lang="en-US" sz="2800" dirty="0" smtClean="0">
                <a:latin typeface="+mj-lt"/>
              </a:rPr>
              <a:t>No Goody Bags</a:t>
            </a:r>
          </a:p>
          <a:p>
            <a:pPr>
              <a:defRPr/>
            </a:pPr>
            <a:r>
              <a:rPr lang="en-US" sz="2800" dirty="0" smtClean="0">
                <a:latin typeface="+mj-lt"/>
              </a:rPr>
              <a:t>Fall Drop Off</a:t>
            </a:r>
          </a:p>
          <a:p>
            <a:pPr>
              <a:defRPr/>
            </a:pPr>
            <a:r>
              <a:rPr lang="en-US" sz="2800" dirty="0" smtClean="0">
                <a:latin typeface="+mj-lt"/>
              </a:rPr>
              <a:t>Valentine’s Drop Off</a:t>
            </a:r>
          </a:p>
          <a:p>
            <a:pPr>
              <a:defRPr/>
            </a:pPr>
            <a:r>
              <a:rPr lang="en-US" sz="2800" dirty="0" smtClean="0">
                <a:latin typeface="+mj-lt"/>
              </a:rPr>
              <a:t>Birthdays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336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381000"/>
            <a:ext cx="5467865" cy="914400"/>
          </a:xfrm>
        </p:spPr>
        <p:txBody>
          <a:bodyPr/>
          <a:lstStyle/>
          <a:p>
            <a:pPr algn="ctr"/>
            <a:r>
              <a:rPr lang="en-US" sz="6600" dirty="0" smtClean="0"/>
              <a:t>Field Trips</a:t>
            </a:r>
            <a:endParaRPr lang="en-US" sz="6600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81000" y="2057400"/>
            <a:ext cx="8229600" cy="3962400"/>
          </a:xfrm>
        </p:spPr>
        <p:txBody>
          <a:bodyPr/>
          <a:lstStyle/>
          <a:p>
            <a:pPr>
              <a:defRPr/>
            </a:pPr>
            <a:r>
              <a:rPr lang="en-US" sz="3200" dirty="0"/>
              <a:t>Play (Fall</a:t>
            </a:r>
            <a:r>
              <a:rPr lang="en-US" sz="3200" dirty="0" smtClean="0"/>
              <a:t>)</a:t>
            </a:r>
          </a:p>
          <a:p>
            <a:pPr>
              <a:defRPr/>
            </a:pPr>
            <a:r>
              <a:rPr lang="en-US" sz="3200" dirty="0" smtClean="0"/>
              <a:t>Sea World (Spring)</a:t>
            </a:r>
            <a:endParaRPr lang="en-US" sz="3200" u="sng" dirty="0">
              <a:solidFill>
                <a:srgbClr val="0033CC"/>
              </a:solidFill>
            </a:endParaRPr>
          </a:p>
          <a:p>
            <a:pPr eaLnBrk="1" hangingPunct="1">
              <a:defRPr/>
            </a:pPr>
            <a:r>
              <a:rPr lang="en-US" sz="3200" dirty="0" smtClean="0">
                <a:latin typeface="+mj-lt"/>
              </a:rPr>
              <a:t>Chaperones must have filled out the DIVIDEND application online (every year), and have been approved at least 3 weeks prior to the trip. </a:t>
            </a:r>
          </a:p>
          <a:p>
            <a:pPr eaLnBrk="1" hangingPunct="1">
              <a:defRPr/>
            </a:pPr>
            <a:r>
              <a:rPr lang="en-US" sz="3200" dirty="0" smtClean="0">
                <a:latin typeface="+mj-lt"/>
              </a:rPr>
              <a:t>Don’t wait, do it today! </a:t>
            </a:r>
            <a:r>
              <a:rPr lang="en-US" sz="3200" dirty="0" smtClean="0">
                <a:latin typeface="+mj-lt"/>
                <a:sym typeface="Wingdings" pitchFamily="2" charset="2"/>
              </a:rPr>
              <a:t>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64181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6705600" cy="1265238"/>
          </a:xfrm>
        </p:spPr>
        <p:txBody>
          <a:bodyPr/>
          <a:lstStyle/>
          <a:p>
            <a:pPr lvl="0" algn="ctr"/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>EX- STREAM  and Writing Power Wednesdays</a:t>
            </a:r>
            <a:r>
              <a:rPr lang="en-US" sz="4800" dirty="0"/>
              <a:t/>
            </a:r>
            <a:br>
              <a:rPr lang="en-US" sz="4800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2"/>
            <a:ext cx="8229600" cy="5029198"/>
          </a:xfrm>
        </p:spPr>
        <p:txBody>
          <a:bodyPr/>
          <a:lstStyle/>
          <a:p>
            <a:r>
              <a:rPr lang="en-US" sz="3200" b="1" dirty="0" smtClean="0"/>
              <a:t>What is EX-STREAM?</a:t>
            </a:r>
          </a:p>
          <a:p>
            <a:endParaRPr lang="en-US" sz="2800" b="1" dirty="0" smtClean="0"/>
          </a:p>
          <a:p>
            <a:r>
              <a:rPr lang="en-US" dirty="0" smtClean="0"/>
              <a:t>STREAM </a:t>
            </a:r>
            <a:r>
              <a:rPr lang="en-US" dirty="0"/>
              <a:t>stands for Science, Technology, Reading, Engineering, </a:t>
            </a:r>
            <a:r>
              <a:rPr lang="en-US" dirty="0" smtClean="0"/>
              <a:t>Arts, </a:t>
            </a:r>
            <a:r>
              <a:rPr lang="en-US" dirty="0"/>
              <a:t>and Mathematics</a:t>
            </a:r>
          </a:p>
          <a:p>
            <a:r>
              <a:rPr lang="en-US" dirty="0" smtClean="0"/>
              <a:t>Ex-STREAM Wednesdays provide our students with the opportunity to choose a class of interest that meets a state standard. EX-STREAM activities last approximately for 6 weeks and is offered in the Fall and Winter.</a:t>
            </a:r>
          </a:p>
          <a:p>
            <a:r>
              <a:rPr lang="en-US" dirty="0" smtClean="0"/>
              <a:t>Writing Power Wednesdays take place in between Ex-STREAM sessions and are an opportunity for students to dig deeper into the writing process.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84990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6705600" cy="1265238"/>
          </a:xfrm>
        </p:spPr>
        <p:txBody>
          <a:bodyPr/>
          <a:lstStyle/>
          <a:p>
            <a:pPr lvl="0" algn="ctr"/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5400" b="1" dirty="0" smtClean="0"/>
              <a:t>Get Connected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2"/>
            <a:ext cx="8229600" cy="5029198"/>
          </a:xfrm>
        </p:spPr>
        <p:txBody>
          <a:bodyPr/>
          <a:lstStyle/>
          <a:p>
            <a:r>
              <a:rPr lang="en-US" sz="3200" dirty="0" smtClean="0"/>
              <a:t>Stop by the office with your ID to receive access to Skyward. Please check Skyward to make sure </a:t>
            </a:r>
            <a:r>
              <a:rPr lang="en-US" sz="3200" b="1" u="sng" dirty="0" smtClean="0"/>
              <a:t>ALL</a:t>
            </a:r>
            <a:r>
              <a:rPr lang="en-US" sz="3200" dirty="0" smtClean="0"/>
              <a:t> information has been updated. </a:t>
            </a:r>
            <a:r>
              <a:rPr lang="en-US" sz="3200" u="sng" dirty="0" smtClean="0">
                <a:solidFill>
                  <a:srgbClr val="FF0000"/>
                </a:solidFill>
              </a:rPr>
              <a:t>This is very important </a:t>
            </a:r>
            <a:r>
              <a:rPr lang="en-US" sz="3200" dirty="0" smtClean="0"/>
              <a:t>for school wide emails/notices that will be coming home. </a:t>
            </a:r>
          </a:p>
          <a:p>
            <a:r>
              <a:rPr lang="en-US" sz="3200" dirty="0"/>
              <a:t>e-Campus</a:t>
            </a:r>
          </a:p>
          <a:p>
            <a:r>
              <a:rPr lang="en-US" sz="3200" dirty="0" smtClean="0"/>
              <a:t>Like Heathrow on Facebook and follow Heathrow on Twitter.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27834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5"/>
          <p:cNvSpPr>
            <a:spLocks noGrp="1" noChangeArrowheads="1"/>
          </p:cNvSpPr>
          <p:nvPr>
            <p:ph type="title"/>
          </p:nvPr>
        </p:nvSpPr>
        <p:spPr>
          <a:xfrm>
            <a:off x="76200" y="152400"/>
            <a:ext cx="6781800" cy="1981200"/>
          </a:xfrm>
          <a:noFill/>
        </p:spPr>
        <p:txBody>
          <a:bodyPr/>
          <a:lstStyle/>
          <a:p>
            <a:pPr algn="ctr" eaLnBrk="1" hangingPunct="1"/>
            <a:r>
              <a:rPr lang="en-US" sz="4400" dirty="0" smtClean="0"/>
              <a:t>Let our ARMOR Shine!</a:t>
            </a:r>
          </a:p>
        </p:txBody>
      </p:sp>
      <p:sp>
        <p:nvSpPr>
          <p:cNvPr id="5" name="Rectangle 26"/>
          <p:cNvSpPr>
            <a:spLocks noGrp="1" noChangeArrowheads="1"/>
          </p:cNvSpPr>
          <p:nvPr>
            <p:ph idx="1"/>
          </p:nvPr>
        </p:nvSpPr>
        <p:spPr>
          <a:xfrm>
            <a:off x="1600200" y="1905000"/>
            <a:ext cx="5334000" cy="3657600"/>
          </a:xfrm>
          <a:noFill/>
        </p:spPr>
        <p:txBody>
          <a:bodyPr/>
          <a:lstStyle/>
          <a:p>
            <a:pPr eaLnBrk="1" hangingPunct="1">
              <a:buNone/>
            </a:pPr>
            <a:r>
              <a:rPr lang="en-US" sz="3600" b="1" dirty="0" smtClean="0">
                <a:solidFill>
                  <a:srgbClr val="0033CC"/>
                </a:solidFill>
              </a:rPr>
              <a:t>A</a:t>
            </a:r>
            <a:r>
              <a:rPr lang="en-US" sz="3600" dirty="0" smtClean="0"/>
              <a:t>lways help others</a:t>
            </a:r>
          </a:p>
          <a:p>
            <a:pPr eaLnBrk="1" hangingPunct="1">
              <a:buNone/>
            </a:pPr>
            <a:r>
              <a:rPr lang="en-US" sz="3600" b="1" dirty="0" smtClean="0">
                <a:solidFill>
                  <a:srgbClr val="0033CC"/>
                </a:solidFill>
              </a:rPr>
              <a:t>R</a:t>
            </a:r>
            <a:r>
              <a:rPr lang="en-US" sz="3600" dirty="0" smtClean="0"/>
              <a:t>espect all</a:t>
            </a:r>
          </a:p>
          <a:p>
            <a:pPr eaLnBrk="1" hangingPunct="1">
              <a:buNone/>
            </a:pPr>
            <a:r>
              <a:rPr lang="en-US" sz="3600" b="1" dirty="0" smtClean="0">
                <a:solidFill>
                  <a:srgbClr val="0033CC"/>
                </a:solidFill>
              </a:rPr>
              <a:t>M</a:t>
            </a:r>
            <a:r>
              <a:rPr lang="en-US" sz="3600" dirty="0" smtClean="0"/>
              <a:t>ake safe choices</a:t>
            </a:r>
          </a:p>
          <a:p>
            <a:pPr eaLnBrk="1" hangingPunct="1">
              <a:buNone/>
            </a:pPr>
            <a:r>
              <a:rPr lang="en-US" sz="3600" b="1" dirty="0" smtClean="0">
                <a:solidFill>
                  <a:srgbClr val="0033CC"/>
                </a:solidFill>
              </a:rPr>
              <a:t>O</a:t>
            </a:r>
            <a:r>
              <a:rPr lang="en-US" sz="3600" dirty="0" smtClean="0"/>
              <a:t>utstanding character</a:t>
            </a:r>
          </a:p>
          <a:p>
            <a:pPr eaLnBrk="1" hangingPunct="1">
              <a:buNone/>
            </a:pPr>
            <a:r>
              <a:rPr lang="en-US" sz="3600" b="1" dirty="0" smtClean="0">
                <a:solidFill>
                  <a:srgbClr val="0033CC"/>
                </a:solidFill>
              </a:rPr>
              <a:t>R</a:t>
            </a:r>
            <a:r>
              <a:rPr lang="en-US" sz="3600" dirty="0" smtClean="0"/>
              <a:t>esponsible thinking</a:t>
            </a:r>
          </a:p>
        </p:txBody>
      </p:sp>
    </p:spTree>
    <p:extLst>
      <p:ext uri="{BB962C8B-B14F-4D97-AF65-F5344CB8AC3E}">
        <p14:creationId xmlns:p14="http://schemas.microsoft.com/office/powerpoint/2010/main" val="829393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5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6172200" cy="1143000"/>
          </a:xfrm>
          <a:noFill/>
        </p:spPr>
        <p:txBody>
          <a:bodyPr/>
          <a:lstStyle/>
          <a:p>
            <a:pPr algn="ctr" eaLnBrk="1" hangingPunct="1"/>
            <a:r>
              <a:rPr lang="en-US" sz="5400" dirty="0" smtClean="0"/>
              <a:t>Arrival Procedure</a:t>
            </a:r>
          </a:p>
        </p:txBody>
      </p:sp>
      <p:sp>
        <p:nvSpPr>
          <p:cNvPr id="5" name="Rectangle 26"/>
          <p:cNvSpPr>
            <a:spLocks noGrp="1" noChangeArrowheads="1"/>
          </p:cNvSpPr>
          <p:nvPr>
            <p:ph idx="1"/>
          </p:nvPr>
        </p:nvSpPr>
        <p:spPr>
          <a:xfrm>
            <a:off x="457200" y="2209802"/>
            <a:ext cx="8229600" cy="4525963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latin typeface="+mj-lt"/>
              </a:rPr>
              <a:t>Second Grade Students will gather in the Media Center first thing in the morning.</a:t>
            </a:r>
          </a:p>
          <a:p>
            <a:pPr eaLnBrk="1" hangingPunct="1">
              <a:defRPr/>
            </a:pPr>
            <a:r>
              <a:rPr lang="en-US" sz="3600" dirty="0" smtClean="0">
                <a:latin typeface="+mj-lt"/>
              </a:rPr>
              <a:t>They will enter their classrooms at 7:50am.</a:t>
            </a:r>
          </a:p>
          <a:p>
            <a:pPr eaLnBrk="1" hangingPunct="1">
              <a:defRPr/>
            </a:pPr>
            <a:r>
              <a:rPr lang="en-US" sz="3600" dirty="0" smtClean="0">
                <a:latin typeface="+mj-lt"/>
              </a:rPr>
              <a:t>Tardy Bell rings at 7:55am.</a:t>
            </a:r>
          </a:p>
          <a:p>
            <a:pPr eaLnBrk="1" hangingPunct="1">
              <a:buFontTx/>
              <a:buNone/>
              <a:defRPr/>
            </a:pPr>
            <a:endParaRPr lang="en-US" sz="24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41103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6172200" cy="1143000"/>
          </a:xfrm>
        </p:spPr>
        <p:txBody>
          <a:bodyPr/>
          <a:lstStyle/>
          <a:p>
            <a:r>
              <a:rPr lang="en-US" sz="4400" dirty="0" smtClean="0"/>
              <a:t>Transportation Home</a:t>
            </a:r>
            <a:endParaRPr lang="en-US" sz="4400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28600" y="2057402"/>
            <a:ext cx="8458200" cy="4419599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US" sz="2800" dirty="0" smtClean="0">
                <a:latin typeface="+mj-lt"/>
              </a:rPr>
              <a:t>We will send your child home the way they always go home, unless…</a:t>
            </a:r>
          </a:p>
          <a:p>
            <a:pPr lvl="1" eaLnBrk="1" hangingPunct="1">
              <a:defRPr/>
            </a:pPr>
            <a:r>
              <a:rPr lang="en-US" sz="2800" dirty="0" smtClean="0">
                <a:latin typeface="+mj-lt"/>
              </a:rPr>
              <a:t>You have written a note telling us otherwise. </a:t>
            </a:r>
          </a:p>
          <a:p>
            <a:pPr marL="457200" lvl="1" indent="0" algn="ctr" eaLnBrk="1" hangingPunct="1">
              <a:buNone/>
              <a:defRPr/>
            </a:pPr>
            <a:r>
              <a:rPr lang="en-US" sz="2800" dirty="0" smtClean="0">
                <a:latin typeface="+mj-lt"/>
              </a:rPr>
              <a:t>or</a:t>
            </a:r>
          </a:p>
          <a:p>
            <a:pPr lvl="1" eaLnBrk="1" hangingPunct="1">
              <a:defRPr/>
            </a:pPr>
            <a:r>
              <a:rPr lang="en-US" sz="2800" dirty="0" smtClean="0">
                <a:latin typeface="+mj-lt"/>
              </a:rPr>
              <a:t>You have called the front office and they have notified us to send your child home another way.</a:t>
            </a:r>
          </a:p>
          <a:p>
            <a:pPr lvl="1" eaLnBrk="1" hangingPunct="1">
              <a:defRPr/>
            </a:pPr>
            <a:r>
              <a:rPr lang="en-US" sz="2800" dirty="0" smtClean="0">
                <a:latin typeface="+mj-lt"/>
              </a:rPr>
              <a:t>1:45pm is the latest time you may sign your child out in the front office.</a:t>
            </a:r>
          </a:p>
          <a:p>
            <a:pPr eaLnBrk="1" hangingPunct="1">
              <a:defRPr/>
            </a:pPr>
            <a:endParaRPr lang="en-US" dirty="0" smtClean="0"/>
          </a:p>
        </p:txBody>
      </p:sp>
      <p:sp>
        <p:nvSpPr>
          <p:cNvPr id="3" name="5-Point Star 2"/>
          <p:cNvSpPr/>
          <p:nvPr/>
        </p:nvSpPr>
        <p:spPr>
          <a:xfrm>
            <a:off x="381000" y="5638800"/>
            <a:ext cx="685800" cy="609600"/>
          </a:xfrm>
          <a:prstGeom prst="star5">
            <a:avLst/>
          </a:prstGeom>
          <a:solidFill>
            <a:srgbClr val="FFFF00"/>
          </a:solidFill>
          <a:ln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042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6172200" cy="1143000"/>
          </a:xfrm>
        </p:spPr>
        <p:txBody>
          <a:bodyPr/>
          <a:lstStyle/>
          <a:p>
            <a:r>
              <a:rPr lang="en-US" sz="4400" dirty="0" smtClean="0"/>
              <a:t>Visiting at School</a:t>
            </a:r>
            <a:endParaRPr lang="en-US" sz="4400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28600" y="2057402"/>
            <a:ext cx="8458200" cy="4419599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sz="3600" dirty="0" smtClean="0"/>
              <a:t>Safety </a:t>
            </a:r>
            <a:r>
              <a:rPr lang="en-US" sz="3600" dirty="0"/>
              <a:t>at school is very important. </a:t>
            </a:r>
            <a:r>
              <a:rPr lang="en-US" sz="3600" dirty="0" smtClean="0"/>
              <a:t> Due to our new gate, please sign </a:t>
            </a:r>
            <a:r>
              <a:rPr lang="en-US" sz="3600" dirty="0"/>
              <a:t>in at the office and get a </a:t>
            </a:r>
            <a:r>
              <a:rPr lang="en-US" sz="3600" dirty="0" smtClean="0"/>
              <a:t>name badge anytime </a:t>
            </a:r>
            <a:r>
              <a:rPr lang="en-US" sz="3600" dirty="0"/>
              <a:t>you visit the school.  Also, please sign out </a:t>
            </a:r>
            <a:r>
              <a:rPr lang="en-US" sz="3600" dirty="0" smtClean="0"/>
              <a:t>before </a:t>
            </a:r>
            <a:r>
              <a:rPr lang="en-US" sz="3600" dirty="0"/>
              <a:t>you leave</a:t>
            </a:r>
            <a:r>
              <a:rPr lang="en-US" sz="3600" dirty="0" smtClean="0"/>
              <a:t>.  </a:t>
            </a:r>
            <a:r>
              <a:rPr lang="en-US" sz="3600" dirty="0" smtClean="0">
                <a:sym typeface="Wingdings" panose="05000000000000000000" pitchFamily="2" charset="2"/>
              </a:rPr>
              <a:t> </a:t>
            </a:r>
            <a:endParaRPr lang="en-US" sz="3600" dirty="0"/>
          </a:p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7207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6000" dirty="0" smtClean="0"/>
              <a:t>Planners</a:t>
            </a:r>
            <a:endParaRPr lang="en-US" sz="6000" dirty="0"/>
          </a:p>
        </p:txBody>
      </p:sp>
      <p:sp>
        <p:nvSpPr>
          <p:cNvPr id="4" name="Rectangle 26"/>
          <p:cNvSpPr>
            <a:spLocks noGrp="1" noChangeArrowheads="1"/>
          </p:cNvSpPr>
          <p:nvPr>
            <p:ph idx="1"/>
          </p:nvPr>
        </p:nvSpPr>
        <p:spPr>
          <a:xfrm>
            <a:off x="457200" y="2514602"/>
            <a:ext cx="8229600" cy="3465341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sz="2800" dirty="0" smtClean="0">
                <a:latin typeface="+mj-lt"/>
              </a:rPr>
              <a:t>We utilize student planners daily in 2</a:t>
            </a:r>
            <a:r>
              <a:rPr lang="en-US" sz="2800" baseline="30000" dirty="0" smtClean="0">
                <a:latin typeface="+mj-lt"/>
              </a:rPr>
              <a:t>nd</a:t>
            </a:r>
            <a:r>
              <a:rPr lang="en-US" sz="2800" dirty="0" smtClean="0">
                <a:latin typeface="+mj-lt"/>
              </a:rPr>
              <a:t> Grade.</a:t>
            </a:r>
          </a:p>
          <a:p>
            <a:pPr eaLnBrk="1" hangingPunct="1">
              <a:buFontTx/>
              <a:buNone/>
              <a:defRPr/>
            </a:pPr>
            <a:r>
              <a:rPr lang="en-US" sz="2800" dirty="0" smtClean="0">
                <a:latin typeface="+mj-lt"/>
              </a:rPr>
              <a:t>• We are teaching the students organizational skills and responsibility daily.</a:t>
            </a:r>
          </a:p>
          <a:p>
            <a:pPr eaLnBrk="1" hangingPunct="1">
              <a:buFontTx/>
              <a:buNone/>
              <a:defRPr/>
            </a:pPr>
            <a:r>
              <a:rPr lang="en-US" sz="2800" dirty="0" smtClean="0">
                <a:latin typeface="+mj-lt"/>
              </a:rPr>
              <a:t>• Planners are an exceptional form of communication between the teacher and the parents.</a:t>
            </a:r>
          </a:p>
          <a:p>
            <a:pPr eaLnBrk="1" hangingPunct="1">
              <a:buFontTx/>
              <a:buNone/>
              <a:defRPr/>
            </a:pPr>
            <a:r>
              <a:rPr lang="en-US" sz="2800" dirty="0" smtClean="0">
                <a:latin typeface="+mj-lt"/>
              </a:rPr>
              <a:t>• Please be sure to read over and sign your child’s planner to check for notes. </a:t>
            </a:r>
          </a:p>
          <a:p>
            <a:pPr eaLnBrk="1" hangingPunct="1">
              <a:buFontTx/>
              <a:buNone/>
              <a:defRPr/>
            </a:pPr>
            <a:endParaRPr lang="en-US" sz="24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51627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6"/>
          <p:cNvSpPr>
            <a:spLocks noGrp="1" noChangeArrowheads="1"/>
          </p:cNvSpPr>
          <p:nvPr>
            <p:ph idx="1"/>
          </p:nvPr>
        </p:nvSpPr>
        <p:spPr>
          <a:xfrm>
            <a:off x="228600" y="2366321"/>
            <a:ext cx="8686800" cy="3958281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>
                <a:latin typeface="+mj-lt"/>
              </a:rPr>
              <a:t>30 minute intervention/enrichment groups</a:t>
            </a:r>
          </a:p>
          <a:p>
            <a:pPr eaLnBrk="1" hangingPunct="1">
              <a:defRPr/>
            </a:pPr>
            <a:r>
              <a:rPr lang="en-US" sz="2800" dirty="0" smtClean="0">
                <a:latin typeface="+mj-lt"/>
              </a:rPr>
              <a:t>Based on the progress monitoring, students are grouped depending on their skills and abilities.</a:t>
            </a:r>
          </a:p>
          <a:p>
            <a:pPr eaLnBrk="1" hangingPunct="1">
              <a:defRPr/>
            </a:pPr>
            <a:r>
              <a:rPr lang="en-US" sz="2800" dirty="0" smtClean="0">
                <a:latin typeface="+mj-lt"/>
              </a:rPr>
              <a:t>Teachers teach a small group to tailor to the specific skills.</a:t>
            </a:r>
          </a:p>
          <a:p>
            <a:pPr eaLnBrk="1" hangingPunct="1">
              <a:buFontTx/>
              <a:buChar char="-"/>
              <a:defRPr/>
            </a:pPr>
            <a:endParaRPr lang="en-US" sz="2400" dirty="0" smtClean="0">
              <a:latin typeface="+mj-lt"/>
            </a:endParaRPr>
          </a:p>
        </p:txBody>
      </p:sp>
      <p:sp>
        <p:nvSpPr>
          <p:cNvPr id="5" name="Title 5"/>
          <p:cNvSpPr>
            <a:spLocks noGrp="1"/>
          </p:cNvSpPr>
          <p:nvPr>
            <p:ph type="title"/>
          </p:nvPr>
        </p:nvSpPr>
        <p:spPr>
          <a:xfrm>
            <a:off x="381000" y="228600"/>
            <a:ext cx="6172200" cy="1676400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/>
              <a:t>RIDE to Reading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400" dirty="0" smtClean="0"/>
              <a:t>(</a:t>
            </a:r>
            <a:r>
              <a:rPr lang="en-US" sz="2400" b="1" dirty="0" smtClean="0"/>
              <a:t>r</a:t>
            </a:r>
            <a:r>
              <a:rPr lang="en-US" sz="2400" dirty="0" smtClean="0"/>
              <a:t>emediation, </a:t>
            </a:r>
            <a:r>
              <a:rPr lang="en-US" sz="2400" b="1" dirty="0" smtClean="0"/>
              <a:t>i</a:t>
            </a:r>
            <a:r>
              <a:rPr lang="en-US" sz="2400" dirty="0" smtClean="0"/>
              <a:t>ntervention, </a:t>
            </a:r>
            <a:r>
              <a:rPr lang="en-US" sz="2400" b="1" dirty="0" smtClean="0"/>
              <a:t>d</a:t>
            </a:r>
            <a:r>
              <a:rPr lang="en-US" sz="2400" dirty="0" smtClean="0"/>
              <a:t>ifferentiation, </a:t>
            </a:r>
            <a:r>
              <a:rPr lang="en-US" sz="2400" b="1" dirty="0" smtClean="0"/>
              <a:t>e</a:t>
            </a:r>
            <a:r>
              <a:rPr lang="en-US" sz="2400" dirty="0" smtClean="0"/>
              <a:t>nrichment) </a:t>
            </a:r>
          </a:p>
        </p:txBody>
      </p:sp>
    </p:spTree>
    <p:extLst>
      <p:ext uri="{BB962C8B-B14F-4D97-AF65-F5344CB8AC3E}">
        <p14:creationId xmlns:p14="http://schemas.microsoft.com/office/powerpoint/2010/main" val="3562969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5"/>
          <p:cNvSpPr>
            <a:spLocks noGrp="1" noChangeArrowheads="1"/>
          </p:cNvSpPr>
          <p:nvPr>
            <p:ph type="title"/>
          </p:nvPr>
        </p:nvSpPr>
        <p:spPr>
          <a:xfrm>
            <a:off x="762000" y="-152400"/>
            <a:ext cx="5105400" cy="1600200"/>
          </a:xfrm>
          <a:noFill/>
        </p:spPr>
        <p:txBody>
          <a:bodyPr/>
          <a:lstStyle/>
          <a:p>
            <a:pPr algn="ctr" eaLnBrk="1" hangingPunct="1"/>
            <a:r>
              <a:rPr lang="en-US" dirty="0" smtClean="0"/>
              <a:t>Testing and Letter Grades</a:t>
            </a:r>
          </a:p>
        </p:txBody>
      </p:sp>
      <p:sp>
        <p:nvSpPr>
          <p:cNvPr id="5" name="Rectangle 26"/>
          <p:cNvSpPr>
            <a:spLocks noGrp="1" noChangeArrowheads="1"/>
          </p:cNvSpPr>
          <p:nvPr>
            <p:ph idx="1"/>
          </p:nvPr>
        </p:nvSpPr>
        <p:spPr>
          <a:xfrm>
            <a:off x="0" y="1600200"/>
            <a:ext cx="8610600" cy="1371600"/>
          </a:xfrm>
        </p:spPr>
        <p:txBody>
          <a:bodyPr/>
          <a:lstStyle/>
          <a:p>
            <a:pPr>
              <a:buNone/>
              <a:defRPr/>
            </a:pPr>
            <a:r>
              <a:rPr lang="en-US" sz="2400" dirty="0" smtClean="0">
                <a:latin typeface="+mj-lt"/>
              </a:rPr>
              <a:t>    		All of the 2</a:t>
            </a:r>
            <a:r>
              <a:rPr lang="en-US" sz="2400" baseline="30000" dirty="0" smtClean="0">
                <a:latin typeface="+mj-lt"/>
              </a:rPr>
              <a:t>nd</a:t>
            </a:r>
            <a:r>
              <a:rPr lang="en-US" sz="2400" dirty="0" smtClean="0">
                <a:latin typeface="+mj-lt"/>
              </a:rPr>
              <a:t> Grade teachers try to keep our testing consistent throughout the school year.  The students will become very familiar with the format of the tests. </a:t>
            </a:r>
            <a:r>
              <a:rPr lang="en-US" dirty="0"/>
              <a:t>Graded papers will be sent home on a </a:t>
            </a:r>
            <a:r>
              <a:rPr lang="en-US" dirty="0" smtClean="0"/>
              <a:t>weekly basis.</a:t>
            </a:r>
            <a:endParaRPr lang="en-US" dirty="0"/>
          </a:p>
          <a:p>
            <a:pPr eaLnBrk="1" hangingPunct="1">
              <a:buFontTx/>
              <a:buNone/>
              <a:defRPr/>
            </a:pPr>
            <a:endParaRPr lang="en-US" sz="2400" dirty="0" smtClean="0">
              <a:latin typeface="+mj-lt"/>
            </a:endParaRPr>
          </a:p>
          <a:p>
            <a:pPr algn="ctr" eaLnBrk="1" hangingPunct="1">
              <a:buFontTx/>
              <a:buNone/>
              <a:defRPr/>
            </a:pPr>
            <a:endParaRPr lang="en-US" sz="2400" dirty="0" smtClean="0">
              <a:latin typeface="+mj-lt"/>
            </a:endParaRPr>
          </a:p>
          <a:p>
            <a:pPr algn="ctr" eaLnBrk="1" hangingPunct="1">
              <a:buFontTx/>
              <a:buNone/>
              <a:defRPr/>
            </a:pPr>
            <a:r>
              <a:rPr lang="en-US" sz="2400" dirty="0" smtClean="0">
                <a:latin typeface="+mj-lt"/>
              </a:rPr>
              <a:t>   </a:t>
            </a:r>
            <a:endParaRPr lang="en-US" sz="24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381000" y="3124200"/>
            <a:ext cx="8229600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	90-100</a:t>
            </a:r>
          </a:p>
          <a:p>
            <a:r>
              <a:rPr lang="en-US" sz="2800" dirty="0" smtClean="0"/>
              <a:t>B	80-89</a:t>
            </a:r>
          </a:p>
          <a:p>
            <a:r>
              <a:rPr lang="en-US" sz="2800" dirty="0" smtClean="0"/>
              <a:t>C	</a:t>
            </a:r>
            <a:r>
              <a:rPr lang="en-US" sz="2800" b="1" dirty="0" smtClean="0"/>
              <a:t>70-79 Average</a:t>
            </a:r>
            <a:r>
              <a:rPr lang="en-US" sz="2800" dirty="0" smtClean="0"/>
              <a:t>	</a:t>
            </a:r>
          </a:p>
          <a:p>
            <a:r>
              <a:rPr lang="en-US" sz="2800" dirty="0" smtClean="0"/>
              <a:t>D	60-69 </a:t>
            </a:r>
          </a:p>
          <a:p>
            <a:r>
              <a:rPr lang="en-US" sz="2800" dirty="0" smtClean="0"/>
              <a:t>F	59-0</a:t>
            </a:r>
            <a:endParaRPr lang="en-US" sz="2000" b="1" dirty="0" smtClean="0"/>
          </a:p>
          <a:p>
            <a:r>
              <a:rPr lang="en-US" sz="2000" b="1" dirty="0" smtClean="0"/>
              <a:t>Grades below 50% are entered into the gradebook as a 50%.</a:t>
            </a:r>
          </a:p>
          <a:p>
            <a:endParaRPr lang="en-US" sz="2000" b="1" dirty="0" smtClean="0"/>
          </a:p>
          <a:p>
            <a:r>
              <a:rPr lang="en-US" sz="2000" b="1" dirty="0" smtClean="0"/>
              <a:t>Tests are remediated, however the grade they received remains in the gradebook.</a:t>
            </a:r>
          </a:p>
          <a:p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892338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/>
          <p:cNvSpPr>
            <a:spLocks noGrp="1"/>
          </p:cNvSpPr>
          <p:nvPr/>
        </p:nvSpPr>
        <p:spPr bwMode="auto">
          <a:xfrm>
            <a:off x="1432874" y="1186599"/>
            <a:ext cx="59436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9pPr>
          </a:lstStyle>
          <a:p>
            <a:pPr algn="ctr"/>
            <a:r>
              <a:rPr lang="en-US" sz="2400" dirty="0" smtClean="0">
                <a:latin typeface="Comic Sans MS" pitchFamily="66" charset="0"/>
              </a:rPr>
              <a:t>CCAMP </a:t>
            </a:r>
          </a:p>
          <a:p>
            <a:pPr algn="ctr"/>
            <a:r>
              <a:rPr lang="en-US" sz="2400" dirty="0" smtClean="0">
                <a:latin typeface="Comic Sans MS" pitchFamily="66" charset="0"/>
              </a:rPr>
              <a:t>(Computer, Chinese, Art, Music, PE)  </a:t>
            </a:r>
          </a:p>
          <a:p>
            <a:pPr algn="ctr"/>
            <a:r>
              <a:rPr lang="en-US" sz="2400" dirty="0" smtClean="0">
                <a:latin typeface="Comic Sans MS" pitchFamily="66" charset="0"/>
              </a:rPr>
              <a:t/>
            </a:r>
            <a:br>
              <a:rPr lang="en-US" sz="2400" dirty="0" smtClean="0">
                <a:latin typeface="Comic Sans MS" pitchFamily="66" charset="0"/>
              </a:rPr>
            </a:br>
            <a:endParaRPr lang="en-US" sz="2400" dirty="0" smtClean="0">
              <a:latin typeface="Comic Sans MS" pitchFamily="66" charset="0"/>
            </a:endParaRPr>
          </a:p>
        </p:txBody>
      </p:sp>
      <p:sp>
        <p:nvSpPr>
          <p:cNvPr id="6" name="Text Placeholder 4"/>
          <p:cNvSpPr>
            <a:spLocks noGrp="1"/>
          </p:cNvSpPr>
          <p:nvPr/>
        </p:nvSpPr>
        <p:spPr bwMode="auto">
          <a:xfrm>
            <a:off x="609600" y="5334000"/>
            <a:ext cx="7422022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200">
                <a:solidFill>
                  <a:schemeClr val="tx1"/>
                </a:solidFill>
                <a:latin typeface="+mn-lt"/>
              </a:defRPr>
            </a:lvl2pPr>
            <a:lvl3pPr marL="9144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000">
                <a:solidFill>
                  <a:schemeClr val="tx1"/>
                </a:solidFill>
                <a:latin typeface="+mn-lt"/>
              </a:defRPr>
            </a:lvl3pPr>
            <a:lvl4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900">
                <a:solidFill>
                  <a:schemeClr val="tx1"/>
                </a:solidFill>
                <a:latin typeface="+mn-lt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900">
                <a:solidFill>
                  <a:schemeClr val="tx1"/>
                </a:solidFill>
                <a:latin typeface="+mn-lt"/>
              </a:defRPr>
            </a:lvl5pPr>
            <a:lvl6pPr marL="22860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900">
                <a:solidFill>
                  <a:schemeClr val="tx1"/>
                </a:solidFill>
                <a:latin typeface="+mn-lt"/>
              </a:defRPr>
            </a:lvl6pPr>
            <a:lvl7pPr marL="27432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900">
                <a:solidFill>
                  <a:schemeClr val="tx1"/>
                </a:solidFill>
                <a:latin typeface="+mn-lt"/>
              </a:defRPr>
            </a:lvl7pPr>
            <a:lvl8pPr marL="32004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900">
                <a:solidFill>
                  <a:schemeClr val="tx1"/>
                </a:solidFill>
                <a:latin typeface="+mn-lt"/>
              </a:defRPr>
            </a:lvl8pPr>
            <a:lvl9pPr marL="36576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900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r>
              <a:rPr lang="en-US" sz="1600" dirty="0" smtClean="0">
                <a:latin typeface="Arial Rounded MT Bold" pitchFamily="34" charset="0"/>
              </a:rPr>
              <a:t>Coach Snodgrass, Coach Adams, Mrs. Matos, Mrs. Smith—Music, </a:t>
            </a:r>
          </a:p>
          <a:p>
            <a:pPr algn="ctr"/>
            <a:r>
              <a:rPr lang="en-US" sz="1600" b="1" dirty="0" smtClean="0"/>
              <a:t>Mrs. Wight </a:t>
            </a:r>
            <a:r>
              <a:rPr lang="en-US" sz="1600" dirty="0" smtClean="0">
                <a:latin typeface="Arial Rounded MT Bold" pitchFamily="34" charset="0"/>
              </a:rPr>
              <a:t>—Art</a:t>
            </a:r>
          </a:p>
          <a:p>
            <a:pPr algn="ctr"/>
            <a:r>
              <a:rPr lang="en-US" sz="1600" dirty="0" smtClean="0">
                <a:latin typeface="Arial Rounded MT Bold" pitchFamily="34" charset="0"/>
              </a:rPr>
              <a:t>Ms. Schmidt – Computer and Literacy, </a:t>
            </a:r>
            <a:r>
              <a:rPr lang="en-US" sz="1600" b="1" dirty="0" smtClean="0"/>
              <a:t>Mrs. Chen</a:t>
            </a:r>
            <a:r>
              <a:rPr lang="en-US" sz="1600" dirty="0" smtClean="0">
                <a:latin typeface="Arial Rounded MT Bold" pitchFamily="34" charset="0"/>
              </a:rPr>
              <a:t>—Chinese</a:t>
            </a:r>
          </a:p>
          <a:p>
            <a:endParaRPr lang="en-US" sz="1600" dirty="0" smtClean="0">
              <a:latin typeface="Arial Rounded MT Bold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2247900"/>
            <a:ext cx="5486400" cy="3086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1756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ck to school design templat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Back to school design template</Template>
  <TotalTime>925</TotalTime>
  <Words>663</Words>
  <Application>Microsoft Office PowerPoint</Application>
  <PresentationFormat>On-screen Show (4:3)</PresentationFormat>
  <Paragraphs>100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Arial Rounded MT Bold</vt:lpstr>
      <vt:lpstr>Comic Sans MS</vt:lpstr>
      <vt:lpstr>Wingdings</vt:lpstr>
      <vt:lpstr>Back to school design template</vt:lpstr>
      <vt:lpstr>Second Grade</vt:lpstr>
      <vt:lpstr>Let our ARMOR Shine!</vt:lpstr>
      <vt:lpstr>Arrival Procedure</vt:lpstr>
      <vt:lpstr>Transportation Home</vt:lpstr>
      <vt:lpstr>Visiting at School</vt:lpstr>
      <vt:lpstr>Planners</vt:lpstr>
      <vt:lpstr>RIDE to Reading (remediation, intervention, differentiation, enrichment) </vt:lpstr>
      <vt:lpstr>Testing and Letter Grades</vt:lpstr>
      <vt:lpstr>PowerPoint Presentation</vt:lpstr>
      <vt:lpstr>Cafeteria</vt:lpstr>
      <vt:lpstr>Birthdays! </vt:lpstr>
      <vt:lpstr>Snack</vt:lpstr>
      <vt:lpstr>Parties and Classroom  Drop-off Celebrations</vt:lpstr>
      <vt:lpstr>Field Trips</vt:lpstr>
      <vt:lpstr> EX- STREAM  and Writing Power Wednesdays </vt:lpstr>
      <vt:lpstr> Get Connected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Jason</dc:creator>
  <cp:lastModifiedBy>Witham, Sonya</cp:lastModifiedBy>
  <cp:revision>130</cp:revision>
  <cp:lastPrinted>2018-08-21T18:48:15Z</cp:lastPrinted>
  <dcterms:created xsi:type="dcterms:W3CDTF">2011-08-16T22:47:57Z</dcterms:created>
  <dcterms:modified xsi:type="dcterms:W3CDTF">2018-08-29T17:56:50Z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TC102885631033</vt:lpwstr>
  </property>
</Properties>
</file>